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266" r:id="rId2"/>
    <p:sldId id="259" r:id="rId3"/>
    <p:sldId id="260" r:id="rId4"/>
    <p:sldId id="261" r:id="rId5"/>
    <p:sldId id="262" r:id="rId6"/>
    <p:sldId id="263" r:id="rId7"/>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34" autoAdjust="0"/>
    <p:restoredTop sz="94660"/>
  </p:normalViewPr>
  <p:slideViewPr>
    <p:cSldViewPr>
      <p:cViewPr varScale="1">
        <p:scale>
          <a:sx n="78" d="100"/>
          <a:sy n="78" d="100"/>
        </p:scale>
        <p:origin x="1157"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0E9C9941-10A6-437B-8E84-FC83396864F8}" type="datetimeFigureOut">
              <a:rPr lang="en-US" smtClean="0"/>
              <a:t>1/19/2024</a:t>
            </a:fld>
            <a:endParaRPr lang="en-US"/>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551E9667-B80A-4A3D-AF57-7B7404BDF051}" type="slidenum">
              <a:rPr lang="en-US" smtClean="0"/>
              <a:t>‹#›</a:t>
            </a:fld>
            <a:endParaRPr lang="en-US"/>
          </a:p>
        </p:txBody>
      </p:sp>
    </p:spTree>
    <p:extLst>
      <p:ext uri="{BB962C8B-B14F-4D97-AF65-F5344CB8AC3E}">
        <p14:creationId xmlns:p14="http://schemas.microsoft.com/office/powerpoint/2010/main" val="2201886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1E9667-B80A-4A3D-AF57-7B7404BDF051}" type="slidenum">
              <a:rPr lang="en-US" smtClean="0"/>
              <a:t>5</a:t>
            </a:fld>
            <a:endParaRPr lang="en-US"/>
          </a:p>
        </p:txBody>
      </p:sp>
    </p:spTree>
    <p:extLst>
      <p:ext uri="{BB962C8B-B14F-4D97-AF65-F5344CB8AC3E}">
        <p14:creationId xmlns:p14="http://schemas.microsoft.com/office/powerpoint/2010/main" val="2539928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0">
                <a:solidFill>
                  <a:schemeClr val="bg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0">
                <a:solidFill>
                  <a:schemeClr val="bg1"/>
                </a:solidFill>
                <a:latin typeface="Arial"/>
                <a:cs typeface="Arial"/>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1/19/2024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0">
                <a:solidFill>
                  <a:schemeClr val="bg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1/19/2024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1/19/2024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68300" y="2735021"/>
            <a:ext cx="11455400" cy="1123314"/>
          </a:xfrm>
          <a:prstGeom prst="rect">
            <a:avLst/>
          </a:prstGeom>
        </p:spPr>
        <p:txBody>
          <a:bodyPr wrap="square" lIns="0" tIns="0" rIns="0" bIns="0">
            <a:spAutoFit/>
          </a:bodyPr>
          <a:lstStyle>
            <a:lvl1pPr>
              <a:defRPr sz="7200" b="1" i="0">
                <a:solidFill>
                  <a:schemeClr val="bg1"/>
                </a:solidFill>
                <a:latin typeface="Arial"/>
                <a:cs typeface="Arial"/>
              </a:defRPr>
            </a:lvl1pPr>
          </a:lstStyle>
          <a:p>
            <a:endParaRPr/>
          </a:p>
        </p:txBody>
      </p:sp>
      <p:sp>
        <p:nvSpPr>
          <p:cNvPr id="3" name="Holder 3"/>
          <p:cNvSpPr>
            <a:spLocks noGrp="1"/>
          </p:cNvSpPr>
          <p:nvPr>
            <p:ph type="body" idx="1"/>
          </p:nvPr>
        </p:nvSpPr>
        <p:spPr>
          <a:xfrm>
            <a:off x="460044" y="1760981"/>
            <a:ext cx="11271910" cy="250507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1/19/2024</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BA2066-3332-3673-5DAF-696FCC012935}"/>
              </a:ext>
            </a:extLst>
          </p:cNvPr>
          <p:cNvSpPr/>
          <p:nvPr/>
        </p:nvSpPr>
        <p:spPr>
          <a:xfrm>
            <a:off x="452284" y="1396181"/>
            <a:ext cx="11248103" cy="4699821"/>
          </a:xfrm>
          <a:prstGeom prst="rect">
            <a:avLst/>
          </a:prstGeom>
          <a:solidFill>
            <a:schemeClr val="bg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bject 10">
            <a:extLst>
              <a:ext uri="{FF2B5EF4-FFF2-40B4-BE49-F238E27FC236}">
                <a16:creationId xmlns:a16="http://schemas.microsoft.com/office/drawing/2014/main" id="{8EEEF8EE-C094-E173-68FB-2521CE0D2B8C}"/>
              </a:ext>
            </a:extLst>
          </p:cNvPr>
          <p:cNvSpPr/>
          <p:nvPr/>
        </p:nvSpPr>
        <p:spPr>
          <a:xfrm>
            <a:off x="1295400" y="3204686"/>
            <a:ext cx="1481455" cy="1469390"/>
          </a:xfrm>
          <a:custGeom>
            <a:avLst/>
            <a:gdLst/>
            <a:ahLst/>
            <a:cxnLst/>
            <a:rect l="l" t="t" r="r" b="b"/>
            <a:pathLst>
              <a:path w="1481455" h="1469389">
                <a:moveTo>
                  <a:pt x="1481328" y="0"/>
                </a:moveTo>
                <a:lnTo>
                  <a:pt x="0" y="0"/>
                </a:lnTo>
                <a:lnTo>
                  <a:pt x="0" y="1469136"/>
                </a:lnTo>
                <a:lnTo>
                  <a:pt x="1481328" y="1469136"/>
                </a:lnTo>
                <a:lnTo>
                  <a:pt x="1481328" y="0"/>
                </a:lnTo>
                <a:close/>
              </a:path>
            </a:pathLst>
          </a:custGeom>
          <a:solidFill>
            <a:srgbClr val="A000FF"/>
          </a:solidFill>
        </p:spPr>
        <p:txBody>
          <a:bodyPr wrap="square" lIns="0" tIns="0" rIns="0" bIns="0" rtlCol="0"/>
          <a:lstStyle/>
          <a:p>
            <a:endParaRPr/>
          </a:p>
        </p:txBody>
      </p:sp>
      <p:pic>
        <p:nvPicPr>
          <p:cNvPr id="25" name="Picture 24">
            <a:extLst>
              <a:ext uri="{FF2B5EF4-FFF2-40B4-BE49-F238E27FC236}">
                <a16:creationId xmlns:a16="http://schemas.microsoft.com/office/drawing/2014/main" id="{0EB025A1-A18D-9061-C4F0-AB5E25E04C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2999" y="1828800"/>
            <a:ext cx="3061471" cy="3782199"/>
          </a:xfrm>
          <a:prstGeom prst="rect">
            <a:avLst/>
          </a:prstGeom>
        </p:spPr>
      </p:pic>
      <p:sp>
        <p:nvSpPr>
          <p:cNvPr id="3" name="TextBox 2">
            <a:extLst>
              <a:ext uri="{FF2B5EF4-FFF2-40B4-BE49-F238E27FC236}">
                <a16:creationId xmlns:a16="http://schemas.microsoft.com/office/drawing/2014/main" id="{CA3A71A7-5F68-D536-EF70-E40DA2164E3E}"/>
              </a:ext>
            </a:extLst>
          </p:cNvPr>
          <p:cNvSpPr txBox="1"/>
          <p:nvPr/>
        </p:nvSpPr>
        <p:spPr>
          <a:xfrm>
            <a:off x="4895185" y="2743200"/>
            <a:ext cx="5772815" cy="1754326"/>
          </a:xfrm>
          <a:prstGeom prst="rect">
            <a:avLst/>
          </a:prstGeom>
          <a:noFill/>
        </p:spPr>
        <p:txBody>
          <a:bodyPr wrap="square" rtlCol="0">
            <a:spAutoFit/>
          </a:bodyPr>
          <a:lstStyle/>
          <a:p>
            <a:r>
              <a:rPr lang="en-US" dirty="0"/>
              <a:t> Name:     ANKAM. KESAV VENKAT</a:t>
            </a:r>
          </a:p>
          <a:p>
            <a:r>
              <a:rPr lang="en-US" dirty="0"/>
              <a:t> Roll No:   21FE5A0402	</a:t>
            </a:r>
          </a:p>
          <a:p>
            <a:r>
              <a:rPr lang="en-US" dirty="0"/>
              <a:t> Branch:   Electronics &amp; Communication </a:t>
            </a:r>
          </a:p>
          <a:p>
            <a:r>
              <a:rPr lang="en-US" dirty="0"/>
              <a:t> College:  </a:t>
            </a:r>
            <a:r>
              <a:rPr lang="en-US" dirty="0" err="1"/>
              <a:t>Vignan’s</a:t>
            </a:r>
            <a:r>
              <a:rPr lang="en-US" dirty="0"/>
              <a:t> Lara Institute Of Technology And Science</a:t>
            </a:r>
          </a:p>
          <a:p>
            <a:r>
              <a:rPr lang="en-US" dirty="0"/>
              <a:t> Year of Graduation: 2024</a:t>
            </a:r>
          </a:p>
          <a:p>
            <a:endParaRPr lang="en-US" dirty="0"/>
          </a:p>
        </p:txBody>
      </p:sp>
      <p:sp>
        <p:nvSpPr>
          <p:cNvPr id="4" name="TextBox 3">
            <a:extLst>
              <a:ext uri="{FF2B5EF4-FFF2-40B4-BE49-F238E27FC236}">
                <a16:creationId xmlns:a16="http://schemas.microsoft.com/office/drawing/2014/main" id="{353EF519-4189-D520-E640-266070612516}"/>
              </a:ext>
            </a:extLst>
          </p:cNvPr>
          <p:cNvSpPr txBox="1"/>
          <p:nvPr/>
        </p:nvSpPr>
        <p:spPr>
          <a:xfrm>
            <a:off x="533400" y="605135"/>
            <a:ext cx="10668000"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Details of participant:</a:t>
            </a:r>
          </a:p>
        </p:txBody>
      </p:sp>
    </p:spTree>
    <p:extLst>
      <p:ext uri="{BB962C8B-B14F-4D97-AF65-F5344CB8AC3E}">
        <p14:creationId xmlns:p14="http://schemas.microsoft.com/office/powerpoint/2010/main" val="3837410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62711" y="387095"/>
            <a:ext cx="11280775" cy="698500"/>
          </a:xfrm>
          <a:custGeom>
            <a:avLst/>
            <a:gdLst/>
            <a:ahLst/>
            <a:cxnLst/>
            <a:rect l="l" t="t" r="r" b="b"/>
            <a:pathLst>
              <a:path w="11280775" h="698500">
                <a:moveTo>
                  <a:pt x="11280648" y="0"/>
                </a:moveTo>
                <a:lnTo>
                  <a:pt x="0" y="0"/>
                </a:lnTo>
                <a:lnTo>
                  <a:pt x="0" y="697991"/>
                </a:lnTo>
                <a:lnTo>
                  <a:pt x="11280648" y="697991"/>
                </a:lnTo>
                <a:lnTo>
                  <a:pt x="11280648" y="0"/>
                </a:lnTo>
                <a:close/>
              </a:path>
            </a:pathLst>
          </a:custGeom>
          <a:solidFill>
            <a:srgbClr val="A000FF"/>
          </a:solidFill>
        </p:spPr>
        <p:txBody>
          <a:bodyPr wrap="square" lIns="0" tIns="0" rIns="0" bIns="0" rtlCol="0"/>
          <a:lstStyle/>
          <a:p>
            <a:endParaRPr/>
          </a:p>
        </p:txBody>
      </p:sp>
      <p:sp>
        <p:nvSpPr>
          <p:cNvPr id="3" name="object 3"/>
          <p:cNvSpPr txBox="1">
            <a:spLocks noGrp="1"/>
          </p:cNvSpPr>
          <p:nvPr>
            <p:ph type="title"/>
          </p:nvPr>
        </p:nvSpPr>
        <p:spPr>
          <a:xfrm>
            <a:off x="440232" y="512775"/>
            <a:ext cx="6451600" cy="391795"/>
          </a:xfrm>
          <a:prstGeom prst="rect">
            <a:avLst/>
          </a:prstGeom>
        </p:spPr>
        <p:txBody>
          <a:bodyPr vert="horz" wrap="square" lIns="0" tIns="12700" rIns="0" bIns="0" rtlCol="0">
            <a:spAutoFit/>
          </a:bodyPr>
          <a:lstStyle/>
          <a:p>
            <a:pPr marL="12700">
              <a:lnSpc>
                <a:spcPct val="100000"/>
              </a:lnSpc>
              <a:spcBef>
                <a:spcPts val="100"/>
              </a:spcBef>
            </a:pPr>
            <a:r>
              <a:rPr sz="2400" dirty="0"/>
              <a:t>Describe</a:t>
            </a:r>
            <a:r>
              <a:rPr sz="2400" spc="-20" dirty="0"/>
              <a:t> </a:t>
            </a:r>
            <a:r>
              <a:rPr sz="2400" spc="-5" dirty="0"/>
              <a:t>the</a:t>
            </a:r>
            <a:r>
              <a:rPr sz="2400" spc="-15" dirty="0"/>
              <a:t> </a:t>
            </a:r>
            <a:r>
              <a:rPr sz="2400" dirty="0"/>
              <a:t>problem</a:t>
            </a:r>
            <a:r>
              <a:rPr sz="2400" spc="-20" dirty="0"/>
              <a:t> </a:t>
            </a:r>
            <a:r>
              <a:rPr sz="2400" spc="-5" dirty="0"/>
              <a:t>statement</a:t>
            </a:r>
            <a:r>
              <a:rPr sz="2400" spc="-15" dirty="0"/>
              <a:t> </a:t>
            </a:r>
            <a:r>
              <a:rPr sz="2400" dirty="0"/>
              <a:t>(200</a:t>
            </a:r>
            <a:r>
              <a:rPr sz="2400" spc="-20" dirty="0"/>
              <a:t> </a:t>
            </a:r>
            <a:r>
              <a:rPr sz="2400" spc="5" dirty="0"/>
              <a:t>words)</a:t>
            </a:r>
            <a:endParaRPr sz="2400"/>
          </a:p>
        </p:txBody>
      </p:sp>
      <p:sp>
        <p:nvSpPr>
          <p:cNvPr id="4" name="TextBox 3">
            <a:extLst>
              <a:ext uri="{FF2B5EF4-FFF2-40B4-BE49-F238E27FC236}">
                <a16:creationId xmlns:a16="http://schemas.microsoft.com/office/drawing/2014/main" id="{64B09086-95C3-BD70-2371-86CD6485935A}"/>
              </a:ext>
            </a:extLst>
          </p:cNvPr>
          <p:cNvSpPr txBox="1"/>
          <p:nvPr/>
        </p:nvSpPr>
        <p:spPr>
          <a:xfrm>
            <a:off x="440232" y="1524000"/>
            <a:ext cx="11203254" cy="4247317"/>
          </a:xfrm>
          <a:prstGeom prst="rect">
            <a:avLst/>
          </a:prstGeom>
          <a:noFill/>
        </p:spPr>
        <p:txBody>
          <a:bodyPr wrap="square" rtlCol="0">
            <a:spAutoFit/>
          </a:bodyPr>
          <a:lstStyle/>
          <a:p>
            <a:pPr algn="just"/>
            <a:r>
              <a:rPr lang="en-US" dirty="0"/>
              <a:t>Now a days </a:t>
            </a:r>
            <a:r>
              <a:rPr lang="en-US" b="1" dirty="0"/>
              <a:t>Gas leakages </a:t>
            </a:r>
            <a:r>
              <a:rPr lang="en-US" dirty="0"/>
              <a:t>are a common problem in </a:t>
            </a:r>
            <a:r>
              <a:rPr lang="en-US" b="1" dirty="0"/>
              <a:t>homes and industries</a:t>
            </a:r>
            <a:r>
              <a:rPr lang="en-US" dirty="0"/>
              <a:t>. If </a:t>
            </a:r>
            <a:r>
              <a:rPr lang="en-US" b="1" dirty="0"/>
              <a:t>not detected </a:t>
            </a:r>
            <a:r>
              <a:rPr lang="en-US" dirty="0"/>
              <a:t>and corrected at the right time, it can causes </a:t>
            </a:r>
            <a:r>
              <a:rPr lang="en-US" b="1" dirty="0"/>
              <a:t>lost of lives </a:t>
            </a:r>
            <a:r>
              <a:rPr lang="en-US" dirty="0"/>
              <a:t>and properties. Potentially </a:t>
            </a:r>
            <a:r>
              <a:rPr lang="en-US" b="1" dirty="0"/>
              <a:t>carbon monoxide </a:t>
            </a:r>
            <a:r>
              <a:rPr lang="en-US" dirty="0"/>
              <a:t>is also very </a:t>
            </a:r>
            <a:r>
              <a:rPr lang="en-US" b="1" dirty="0"/>
              <a:t>dangerous to life</a:t>
            </a:r>
            <a:r>
              <a:rPr lang="en-US" dirty="0"/>
              <a:t>. A leakage of natural gas can be dangerous because it increases the risk of fire or explosion.</a:t>
            </a:r>
          </a:p>
          <a:p>
            <a:pPr algn="just"/>
            <a:r>
              <a:rPr lang="en-US" dirty="0"/>
              <a:t>Local gas companies work hard to provide adequate warning in the event of a gas leak. Because methane and other natural gases does not have any </a:t>
            </a:r>
            <a:r>
              <a:rPr lang="en-US" dirty="0" err="1"/>
              <a:t>odour</a:t>
            </a:r>
            <a:r>
              <a:rPr lang="en-US" dirty="0"/>
              <a:t>, the gas company adds a warning “rotten-egg” smell (mercaptan or a similar sulfur-based compound) that can be easily detected by most people.</a:t>
            </a:r>
          </a:p>
          <a:p>
            <a:pPr algn="just"/>
            <a:r>
              <a:rPr lang="en-US" dirty="0"/>
              <a:t>However, people who have a diminished sense of smell may not be able to rely upon this safety mechanism. Also the leak might occur at a time when no one is in the vicinity which increases the risk of an explosion.</a:t>
            </a:r>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a:p>
            <a:pPr algn="just"/>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1375" y="341375"/>
            <a:ext cx="11283950" cy="591820"/>
          </a:xfrm>
          <a:prstGeom prst="rect">
            <a:avLst/>
          </a:prstGeom>
          <a:solidFill>
            <a:srgbClr val="A000FF"/>
          </a:solidFill>
        </p:spPr>
        <p:txBody>
          <a:bodyPr vert="horz" wrap="square" lIns="0" tIns="86360" rIns="0" bIns="0" rtlCol="0">
            <a:spAutoFit/>
          </a:bodyPr>
          <a:lstStyle/>
          <a:p>
            <a:pPr marL="90805">
              <a:lnSpc>
                <a:spcPct val="100000"/>
              </a:lnSpc>
              <a:spcBef>
                <a:spcPts val="680"/>
              </a:spcBef>
            </a:pPr>
            <a:r>
              <a:rPr sz="2400" dirty="0"/>
              <a:t>Proposed</a:t>
            </a:r>
            <a:r>
              <a:rPr sz="2400" spc="-25" dirty="0"/>
              <a:t> </a:t>
            </a:r>
            <a:r>
              <a:rPr sz="2400" spc="-5" dirty="0"/>
              <a:t>solution</a:t>
            </a:r>
            <a:r>
              <a:rPr sz="2400" spc="-50" dirty="0"/>
              <a:t> </a:t>
            </a:r>
            <a:r>
              <a:rPr sz="2400" dirty="0"/>
              <a:t>/</a:t>
            </a:r>
            <a:r>
              <a:rPr sz="2400" spc="-20" dirty="0"/>
              <a:t> your</a:t>
            </a:r>
            <a:r>
              <a:rPr sz="2400" spc="75" dirty="0"/>
              <a:t> </a:t>
            </a:r>
            <a:r>
              <a:rPr sz="2400" dirty="0"/>
              <a:t>big</a:t>
            </a:r>
            <a:r>
              <a:rPr sz="2400" spc="-25" dirty="0"/>
              <a:t> </a:t>
            </a:r>
            <a:r>
              <a:rPr sz="2400" dirty="0"/>
              <a:t>Idea</a:t>
            </a:r>
            <a:r>
              <a:rPr sz="2400" spc="-35" dirty="0"/>
              <a:t> </a:t>
            </a:r>
            <a:r>
              <a:rPr sz="2400" spc="-5" dirty="0"/>
              <a:t>(200</a:t>
            </a:r>
            <a:r>
              <a:rPr sz="2400" spc="-15" dirty="0"/>
              <a:t> </a:t>
            </a:r>
            <a:r>
              <a:rPr sz="2400" spc="5" dirty="0"/>
              <a:t>words)</a:t>
            </a:r>
            <a:endParaRPr sz="2400"/>
          </a:p>
        </p:txBody>
      </p:sp>
      <p:sp>
        <p:nvSpPr>
          <p:cNvPr id="4" name="TextBox 3">
            <a:extLst>
              <a:ext uri="{FF2B5EF4-FFF2-40B4-BE49-F238E27FC236}">
                <a16:creationId xmlns:a16="http://schemas.microsoft.com/office/drawing/2014/main" id="{C53D3A11-6045-9381-609C-104FB3EB6B6A}"/>
              </a:ext>
            </a:extLst>
          </p:cNvPr>
          <p:cNvSpPr txBox="1"/>
          <p:nvPr/>
        </p:nvSpPr>
        <p:spPr>
          <a:xfrm>
            <a:off x="609600" y="1143000"/>
            <a:ext cx="10591800" cy="4585871"/>
          </a:xfrm>
          <a:prstGeom prst="rect">
            <a:avLst/>
          </a:prstGeom>
          <a:noFill/>
        </p:spPr>
        <p:txBody>
          <a:bodyPr wrap="square" rtlCol="0">
            <a:spAutoFit/>
          </a:bodyPr>
          <a:lstStyle/>
          <a:p>
            <a:pPr algn="just"/>
            <a:r>
              <a:rPr lang="en-US" dirty="0"/>
              <a:t>When there is a chance of explosion , if there is a pre-intimation ( about the explosion )for the people who are present near by that area , then there is a chance of stopping that explosion or saving there lives and properties by moving away from that particular area.</a:t>
            </a:r>
          </a:p>
          <a:p>
            <a:pPr algn="just"/>
            <a:r>
              <a:rPr lang="en-US" dirty="0"/>
              <a:t>And if any intimation is given to safety departments ( fire station , police station ,hospitals) there will be chance saving life’s and properties.</a:t>
            </a:r>
          </a:p>
          <a:p>
            <a:pPr algn="just"/>
            <a:r>
              <a:rPr lang="en-US" dirty="0">
                <a:sym typeface="Wingdings" panose="05000000000000000000" pitchFamily="2" charset="2"/>
              </a:rPr>
              <a:t> Here we are using Arduino technology ,embedded c language to develop code.</a:t>
            </a:r>
            <a:endParaRPr lang="en-US" dirty="0"/>
          </a:p>
          <a:p>
            <a:pPr algn="just"/>
            <a:r>
              <a:rPr lang="en-US" dirty="0"/>
              <a:t>The main theme of this project is saving life’s and causing less damage. It can be done by :</a:t>
            </a:r>
          </a:p>
          <a:p>
            <a:pPr marL="285750" indent="-285750" algn="just">
              <a:buFont typeface="Arial" panose="020B0604020202020204" pitchFamily="34" charset="0"/>
              <a:buChar char="•"/>
            </a:pPr>
            <a:r>
              <a:rPr lang="en-US" dirty="0"/>
              <a:t>By using Arduino uno board + MQ2 sensor +LCD Display + Relay + GSM + Camera </a:t>
            </a:r>
            <a:r>
              <a:rPr lang="en-US" sz="1600" dirty="0"/>
              <a:t>+ Connecting Wires</a:t>
            </a:r>
          </a:p>
          <a:p>
            <a:pPr marL="285750" indent="-285750" algn="just">
              <a:buFont typeface="Arial" panose="020B0604020202020204" pitchFamily="34" charset="0"/>
              <a:buChar char="•"/>
            </a:pPr>
            <a:r>
              <a:rPr lang="en-US" sz="1600" dirty="0"/>
              <a:t>When MQ2 sensor detects the present of gas in a high range , then it gives buzzer and it indicates it in a LCD Screen ,</a:t>
            </a:r>
          </a:p>
          <a:p>
            <a:pPr marL="285750" indent="-285750" algn="just">
              <a:buFont typeface="Arial" panose="020B0604020202020204" pitchFamily="34" charset="0"/>
              <a:buChar char="•"/>
            </a:pPr>
            <a:r>
              <a:rPr lang="en-US" sz="1600" dirty="0"/>
              <a:t>It also switches ON the relay connected to circuit which turn off all the power supply and automatically switches ON the power supply , it acts as MCB .</a:t>
            </a:r>
          </a:p>
          <a:p>
            <a:pPr marL="285750" indent="-285750" algn="just">
              <a:buFont typeface="Arial" panose="020B0604020202020204" pitchFamily="34" charset="0"/>
              <a:buChar char="•"/>
            </a:pPr>
            <a:r>
              <a:rPr lang="en-US" sz="1600" dirty="0"/>
              <a:t>The circuit consists of GSM which sends an message &amp; calls to given phone numbers ,and near by safety stations.</a:t>
            </a:r>
          </a:p>
          <a:p>
            <a:pPr marL="285750" indent="-285750" algn="just">
              <a:buFont typeface="Arial" panose="020B0604020202020204" pitchFamily="34" charset="0"/>
              <a:buChar char="•"/>
            </a:pPr>
            <a:r>
              <a:rPr lang="en-US" sz="1600" dirty="0"/>
              <a:t>It also captures live photos when event was occurring .</a:t>
            </a:r>
          </a:p>
          <a:p>
            <a:pPr marL="285750" indent="-285750" algn="just">
              <a:buFont typeface="Arial" panose="020B0604020202020204" pitchFamily="34" charset="0"/>
              <a:buChar char="•"/>
            </a:pPr>
            <a:endParaRPr lang="en-US" sz="1600" dirty="0"/>
          </a:p>
          <a:p>
            <a:pPr algn="just"/>
            <a:r>
              <a:rPr lang="en-US" sz="1600" dirty="0"/>
              <a:t>By using all this features we can increase the safety for lives at the time of fire explosion due to leakage of gas.</a:t>
            </a:r>
            <a:endParaRPr lang="en-US" dirty="0"/>
          </a:p>
          <a:p>
            <a:pPr algn="just"/>
            <a:endParaRPr lang="en-US" dirty="0"/>
          </a:p>
          <a:p>
            <a:pPr algn="just"/>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41375" y="341375"/>
            <a:ext cx="11283950" cy="685800"/>
          </a:xfrm>
          <a:custGeom>
            <a:avLst/>
            <a:gdLst/>
            <a:ahLst/>
            <a:cxnLst/>
            <a:rect l="l" t="t" r="r" b="b"/>
            <a:pathLst>
              <a:path w="11283950" h="685800">
                <a:moveTo>
                  <a:pt x="11283696" y="0"/>
                </a:moveTo>
                <a:lnTo>
                  <a:pt x="0" y="0"/>
                </a:lnTo>
                <a:lnTo>
                  <a:pt x="0" y="685800"/>
                </a:lnTo>
                <a:lnTo>
                  <a:pt x="11283696" y="685800"/>
                </a:lnTo>
                <a:lnTo>
                  <a:pt x="11283696" y="0"/>
                </a:lnTo>
                <a:close/>
              </a:path>
            </a:pathLst>
          </a:custGeom>
          <a:solidFill>
            <a:srgbClr val="A000FF"/>
          </a:solidFill>
        </p:spPr>
        <p:txBody>
          <a:bodyPr wrap="square" lIns="0" tIns="0" rIns="0" bIns="0" rtlCol="0"/>
          <a:lstStyle/>
          <a:p>
            <a:endParaRPr/>
          </a:p>
        </p:txBody>
      </p:sp>
      <p:sp>
        <p:nvSpPr>
          <p:cNvPr id="3" name="object 3"/>
          <p:cNvSpPr txBox="1">
            <a:spLocks noGrp="1"/>
          </p:cNvSpPr>
          <p:nvPr>
            <p:ph type="title"/>
          </p:nvPr>
        </p:nvSpPr>
        <p:spPr>
          <a:xfrm>
            <a:off x="471948" y="320133"/>
            <a:ext cx="10154218" cy="975267"/>
          </a:xfrm>
          <a:prstGeom prst="rect">
            <a:avLst/>
          </a:prstGeom>
        </p:spPr>
        <p:txBody>
          <a:bodyPr vert="horz" wrap="square" lIns="0" tIns="13335" rIns="0" bIns="0" rtlCol="0">
            <a:spAutoFit/>
          </a:bodyPr>
          <a:lstStyle/>
          <a:p>
            <a:pPr marL="12700">
              <a:lnSpc>
                <a:spcPts val="2510"/>
              </a:lnSpc>
              <a:spcBef>
                <a:spcPts val="105"/>
              </a:spcBef>
            </a:pPr>
            <a:r>
              <a:rPr sz="2200" dirty="0"/>
              <a:t>How</a:t>
            </a:r>
            <a:r>
              <a:rPr sz="2200" spc="-15" dirty="0"/>
              <a:t> </a:t>
            </a:r>
            <a:r>
              <a:rPr sz="2200" dirty="0"/>
              <a:t>does </a:t>
            </a:r>
            <a:r>
              <a:rPr sz="2200" spc="-15" dirty="0"/>
              <a:t>your</a:t>
            </a:r>
            <a:r>
              <a:rPr sz="2200" spc="55" dirty="0"/>
              <a:t> </a:t>
            </a:r>
            <a:r>
              <a:rPr sz="2200" dirty="0"/>
              <a:t>innovation</a:t>
            </a:r>
            <a:r>
              <a:rPr sz="2200" spc="20" dirty="0"/>
              <a:t> </a:t>
            </a:r>
            <a:r>
              <a:rPr sz="2200" dirty="0"/>
              <a:t>accelerate</a:t>
            </a:r>
            <a:r>
              <a:rPr sz="2200" spc="-10" dirty="0"/>
              <a:t> </a:t>
            </a:r>
            <a:r>
              <a:rPr sz="2200" dirty="0"/>
              <a:t>change</a:t>
            </a:r>
            <a:r>
              <a:rPr sz="2200" spc="-5" dirty="0"/>
              <a:t> </a:t>
            </a:r>
            <a:r>
              <a:rPr sz="2200" spc="20" dirty="0"/>
              <a:t>with</a:t>
            </a:r>
            <a:r>
              <a:rPr sz="2200" spc="-65" dirty="0"/>
              <a:t> </a:t>
            </a:r>
            <a:r>
              <a:rPr sz="2200" spc="5" dirty="0"/>
              <a:t>the</a:t>
            </a:r>
            <a:r>
              <a:rPr sz="2200" spc="-20" dirty="0"/>
              <a:t> </a:t>
            </a:r>
            <a:r>
              <a:rPr sz="2200" spc="10" dirty="0"/>
              <a:t>power</a:t>
            </a:r>
            <a:r>
              <a:rPr sz="2200" spc="-65" dirty="0"/>
              <a:t> </a:t>
            </a:r>
            <a:r>
              <a:rPr sz="2200" dirty="0"/>
              <a:t>of</a:t>
            </a:r>
            <a:r>
              <a:rPr sz="2200" spc="10" dirty="0"/>
              <a:t> </a:t>
            </a:r>
            <a:r>
              <a:rPr sz="2200" spc="-20" dirty="0"/>
              <a:t>Technology?</a:t>
            </a:r>
            <a:endParaRPr sz="2200" dirty="0"/>
          </a:p>
          <a:p>
            <a:pPr marL="12700">
              <a:lnSpc>
                <a:spcPts val="2510"/>
              </a:lnSpc>
            </a:pPr>
            <a:r>
              <a:rPr sz="2200" dirty="0"/>
              <a:t>(200</a:t>
            </a:r>
            <a:r>
              <a:rPr sz="2200" spc="-50" dirty="0"/>
              <a:t> </a:t>
            </a:r>
            <a:r>
              <a:rPr sz="2200" spc="10" dirty="0"/>
              <a:t>words)</a:t>
            </a:r>
            <a:endParaRPr sz="2200" dirty="0"/>
          </a:p>
        </p:txBody>
      </p:sp>
      <p:sp>
        <p:nvSpPr>
          <p:cNvPr id="5" name="TextBox 4">
            <a:extLst>
              <a:ext uri="{FF2B5EF4-FFF2-40B4-BE49-F238E27FC236}">
                <a16:creationId xmlns:a16="http://schemas.microsoft.com/office/drawing/2014/main" id="{D5D8BBAC-0BA9-0617-BA52-01092520DAE8}"/>
              </a:ext>
            </a:extLst>
          </p:cNvPr>
          <p:cNvSpPr txBox="1"/>
          <p:nvPr/>
        </p:nvSpPr>
        <p:spPr>
          <a:xfrm>
            <a:off x="419811" y="1495485"/>
            <a:ext cx="11086389" cy="4524315"/>
          </a:xfrm>
          <a:prstGeom prst="rect">
            <a:avLst/>
          </a:prstGeom>
          <a:noFill/>
        </p:spPr>
        <p:txBody>
          <a:bodyPr wrap="square" rtlCol="0">
            <a:spAutoFit/>
          </a:bodyPr>
          <a:lstStyle/>
          <a:p>
            <a:pPr marL="285750" indent="-285750" algn="just">
              <a:buFont typeface="Arial" panose="020B0604020202020204" pitchFamily="34" charset="0"/>
              <a:buChar char="•"/>
            </a:pPr>
            <a:r>
              <a:rPr lang="en-US" b="0" i="0" dirty="0">
                <a:solidFill>
                  <a:srgbClr val="333333"/>
                </a:solidFill>
                <a:effectLst/>
                <a:latin typeface="open-sans"/>
              </a:rPr>
              <a:t>The trend in gas sensor development is toward ease of use. As sensors become both cheaper and more reliably automated with digital technology, more people and organizations can install sensor networks and take control of the air and other gasses in their environment. </a:t>
            </a:r>
          </a:p>
          <a:p>
            <a:pPr marL="285750" indent="-285750" algn="just">
              <a:buFont typeface="Arial" panose="020B0604020202020204" pitchFamily="34" charset="0"/>
              <a:buChar char="•"/>
            </a:pPr>
            <a:r>
              <a:rPr lang="en-US" dirty="0">
                <a:solidFill>
                  <a:srgbClr val="333333"/>
                </a:solidFill>
                <a:latin typeface="open-sans"/>
              </a:rPr>
              <a:t>T</a:t>
            </a:r>
            <a:r>
              <a:rPr lang="en-US" b="0" i="0" dirty="0">
                <a:solidFill>
                  <a:srgbClr val="333333"/>
                </a:solidFill>
                <a:effectLst/>
                <a:latin typeface="open-sans"/>
              </a:rPr>
              <a:t>he gas sensor industry has primarily relied on analog gas sensing, but realizing the potential benefits of greater IoT connectivity will rely on mass digitization through the deployment of new digital sensors as well as updating older designs with analog to digital conversion capabilities.</a:t>
            </a:r>
          </a:p>
          <a:p>
            <a:pPr marL="285750" indent="-285750" algn="just">
              <a:buFont typeface="Arial" panose="020B0604020202020204" pitchFamily="34" charset="0"/>
              <a:buChar char="•"/>
            </a:pPr>
            <a:r>
              <a:rPr lang="en-US" b="0" i="0" dirty="0">
                <a:solidFill>
                  <a:srgbClr val="333333"/>
                </a:solidFill>
                <a:effectLst/>
                <a:latin typeface="open-sans"/>
              </a:rPr>
              <a:t>The gas sensing element in a digitized gas sensor has to convert a physical parameter into an electrical signal that can be recorded and transmitted digitally.</a:t>
            </a:r>
          </a:p>
          <a:p>
            <a:pPr marL="285750" indent="-285750" algn="just">
              <a:buFont typeface="Arial" panose="020B0604020202020204" pitchFamily="34" charset="0"/>
              <a:buChar char="•"/>
            </a:pPr>
            <a:r>
              <a:rPr lang="en-US" b="0" i="0" dirty="0">
                <a:solidFill>
                  <a:srgbClr val="333333"/>
                </a:solidFill>
                <a:effectLst/>
                <a:latin typeface="open-sans"/>
              </a:rPr>
              <a:t>Digital sensor platforms integrate analog sensing with digital electronics and a </a:t>
            </a:r>
            <a:r>
              <a:rPr lang="en-US" b="0" i="0" dirty="0" err="1">
                <a:solidFill>
                  <a:srgbClr val="333333"/>
                </a:solidFill>
                <a:effectLst/>
                <a:latin typeface="open-sans"/>
              </a:rPr>
              <a:t>microhotplate</a:t>
            </a:r>
            <a:r>
              <a:rPr lang="en-US" b="0" i="0" dirty="0">
                <a:solidFill>
                  <a:srgbClr val="333333"/>
                </a:solidFill>
                <a:effectLst/>
                <a:latin typeface="open-sans"/>
              </a:rPr>
              <a:t> onto a single die. This enables advanced signal processing circuits to create digital outputs that can be used without extra processing steps.</a:t>
            </a:r>
          </a:p>
          <a:p>
            <a:pPr marL="285750" indent="-285750" algn="just">
              <a:buFont typeface="Arial" panose="020B0604020202020204" pitchFamily="34" charset="0"/>
              <a:buChar char="•"/>
            </a:pPr>
            <a:r>
              <a:rPr lang="en-US" b="0" i="0" dirty="0">
                <a:solidFill>
                  <a:srgbClr val="333333"/>
                </a:solidFill>
                <a:effectLst/>
                <a:latin typeface="open-sans"/>
              </a:rPr>
              <a:t>Miniaturizing gas sensors is high on the agenda for manufacturers as well. MEMS-based technology could put a gas sensor inside a smartphone, putting sensing capabilities literally into the hands of the general public. Carbon nanotube inks printed on thin films are one example of miniaturization in the gas sensor industry.</a:t>
            </a:r>
          </a:p>
          <a:p>
            <a:pPr marL="285750" indent="-285750" algn="just">
              <a:buFont typeface="Arial" panose="020B0604020202020204" pitchFamily="34" charset="0"/>
              <a:buChar char="•"/>
            </a:pPr>
            <a:r>
              <a:rPr lang="en-US" b="0" i="0" dirty="0">
                <a:solidFill>
                  <a:srgbClr val="333333"/>
                </a:solidFill>
                <a:effectLst/>
                <a:latin typeface="open-sans"/>
              </a:rPr>
              <a:t>The result of these development trends will be to acquire more data on air quality, pollution, carbon dioxide emissions, and a host of other important factors than ever before.</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1375" y="341375"/>
            <a:ext cx="11283950" cy="814069"/>
          </a:xfrm>
          <a:prstGeom prst="rect">
            <a:avLst/>
          </a:prstGeom>
          <a:solidFill>
            <a:srgbClr val="A000FF"/>
          </a:solidFill>
        </p:spPr>
        <p:txBody>
          <a:bodyPr vert="horz" wrap="square" lIns="0" tIns="74930" rIns="0" bIns="0" rtlCol="0">
            <a:spAutoFit/>
          </a:bodyPr>
          <a:lstStyle/>
          <a:p>
            <a:pPr marL="90805" marR="1323975">
              <a:lnSpc>
                <a:spcPts val="2590"/>
              </a:lnSpc>
              <a:spcBef>
                <a:spcPts val="590"/>
              </a:spcBef>
            </a:pPr>
            <a:r>
              <a:rPr sz="2400" spc="-5" dirty="0"/>
              <a:t>How</a:t>
            </a:r>
            <a:r>
              <a:rPr sz="2400" spc="10" dirty="0"/>
              <a:t> </a:t>
            </a:r>
            <a:r>
              <a:rPr sz="2400" spc="-5" dirty="0"/>
              <a:t>is</a:t>
            </a:r>
            <a:r>
              <a:rPr sz="2400" spc="-30" dirty="0"/>
              <a:t> </a:t>
            </a:r>
            <a:r>
              <a:rPr sz="2400" spc="-20" dirty="0"/>
              <a:t>your</a:t>
            </a:r>
            <a:r>
              <a:rPr sz="2400" spc="75" dirty="0"/>
              <a:t> </a:t>
            </a:r>
            <a:r>
              <a:rPr sz="2400" dirty="0"/>
              <a:t>solution</a:t>
            </a:r>
            <a:r>
              <a:rPr sz="2400" spc="-45" dirty="0"/>
              <a:t> </a:t>
            </a:r>
            <a:r>
              <a:rPr sz="2400" spc="-5" dirty="0"/>
              <a:t>different/unique</a:t>
            </a:r>
            <a:r>
              <a:rPr sz="2400" spc="-10" dirty="0"/>
              <a:t> </a:t>
            </a:r>
            <a:r>
              <a:rPr sz="2400" spc="-5" dirty="0"/>
              <a:t>from</a:t>
            </a:r>
            <a:r>
              <a:rPr sz="2400" spc="5" dirty="0"/>
              <a:t> </a:t>
            </a:r>
            <a:r>
              <a:rPr sz="2400" spc="-5" dirty="0"/>
              <a:t>other</a:t>
            </a:r>
            <a:r>
              <a:rPr sz="2400" spc="-10" dirty="0"/>
              <a:t> </a:t>
            </a:r>
            <a:r>
              <a:rPr sz="2400" dirty="0"/>
              <a:t>solutions</a:t>
            </a:r>
            <a:r>
              <a:rPr sz="2400" spc="-15" dirty="0"/>
              <a:t> </a:t>
            </a:r>
            <a:r>
              <a:rPr sz="2400" dirty="0"/>
              <a:t>in</a:t>
            </a:r>
            <a:r>
              <a:rPr sz="2400" spc="-15" dirty="0"/>
              <a:t> </a:t>
            </a:r>
            <a:r>
              <a:rPr sz="2400" dirty="0"/>
              <a:t>market </a:t>
            </a:r>
            <a:r>
              <a:rPr sz="2400" spc="-650" dirty="0"/>
              <a:t> </a:t>
            </a:r>
            <a:r>
              <a:rPr sz="2400" spc="-5" dirty="0"/>
              <a:t>(150</a:t>
            </a:r>
            <a:r>
              <a:rPr sz="2400" spc="-20" dirty="0"/>
              <a:t> </a:t>
            </a:r>
            <a:r>
              <a:rPr sz="2400" spc="5" dirty="0"/>
              <a:t>words)</a:t>
            </a:r>
            <a:endParaRPr sz="2400"/>
          </a:p>
        </p:txBody>
      </p:sp>
      <p:sp>
        <p:nvSpPr>
          <p:cNvPr id="4" name="object 4"/>
          <p:cNvSpPr txBox="1"/>
          <p:nvPr/>
        </p:nvSpPr>
        <p:spPr>
          <a:xfrm>
            <a:off x="341375" y="5474208"/>
            <a:ext cx="11283950" cy="902335"/>
          </a:xfrm>
          <a:prstGeom prst="rect">
            <a:avLst/>
          </a:prstGeom>
          <a:solidFill>
            <a:srgbClr val="A000FF"/>
          </a:solidFill>
        </p:spPr>
        <p:txBody>
          <a:bodyPr vert="horz" wrap="square" lIns="0" tIns="79375" rIns="0" bIns="0" rtlCol="0">
            <a:spAutoFit/>
          </a:bodyPr>
          <a:lstStyle/>
          <a:p>
            <a:pPr marL="90805">
              <a:lnSpc>
                <a:spcPts val="2735"/>
              </a:lnSpc>
              <a:spcBef>
                <a:spcPts val="625"/>
              </a:spcBef>
            </a:pPr>
            <a:r>
              <a:rPr sz="2400" b="1" spc="-5" dirty="0">
                <a:solidFill>
                  <a:srgbClr val="FFFFFF"/>
                </a:solidFill>
                <a:latin typeface="Arial"/>
                <a:cs typeface="Arial"/>
              </a:rPr>
              <a:t>Do</a:t>
            </a:r>
            <a:r>
              <a:rPr sz="2400" b="1" spc="-15" dirty="0">
                <a:solidFill>
                  <a:srgbClr val="FFFFFF"/>
                </a:solidFill>
                <a:latin typeface="Arial"/>
                <a:cs typeface="Arial"/>
              </a:rPr>
              <a:t> </a:t>
            </a:r>
            <a:r>
              <a:rPr sz="2400" b="1" spc="-25" dirty="0">
                <a:solidFill>
                  <a:srgbClr val="FFFFFF"/>
                </a:solidFill>
                <a:latin typeface="Arial"/>
                <a:cs typeface="Arial"/>
              </a:rPr>
              <a:t>you</a:t>
            </a:r>
            <a:r>
              <a:rPr sz="2400" b="1" spc="40" dirty="0">
                <a:solidFill>
                  <a:srgbClr val="FFFFFF"/>
                </a:solidFill>
                <a:latin typeface="Arial"/>
                <a:cs typeface="Arial"/>
              </a:rPr>
              <a:t> </a:t>
            </a:r>
            <a:r>
              <a:rPr sz="2400" b="1" spc="-10" dirty="0">
                <a:solidFill>
                  <a:srgbClr val="FFFFFF"/>
                </a:solidFill>
                <a:latin typeface="Arial"/>
                <a:cs typeface="Arial"/>
              </a:rPr>
              <a:t>have</a:t>
            </a:r>
            <a:r>
              <a:rPr sz="2400" b="1" spc="30" dirty="0">
                <a:solidFill>
                  <a:srgbClr val="FFFFFF"/>
                </a:solidFill>
                <a:latin typeface="Arial"/>
                <a:cs typeface="Arial"/>
              </a:rPr>
              <a:t> </a:t>
            </a:r>
            <a:r>
              <a:rPr sz="2400" b="1" spc="-5" dirty="0">
                <a:solidFill>
                  <a:srgbClr val="FFFFFF"/>
                </a:solidFill>
                <a:latin typeface="Arial"/>
                <a:cs typeface="Arial"/>
              </a:rPr>
              <a:t>a</a:t>
            </a:r>
            <a:r>
              <a:rPr sz="2400" b="1" spc="-20" dirty="0">
                <a:solidFill>
                  <a:srgbClr val="FFFFFF"/>
                </a:solidFill>
                <a:latin typeface="Arial"/>
                <a:cs typeface="Arial"/>
              </a:rPr>
              <a:t> </a:t>
            </a:r>
            <a:r>
              <a:rPr sz="2400" b="1" spc="5" dirty="0">
                <a:solidFill>
                  <a:srgbClr val="FFFFFF"/>
                </a:solidFill>
                <a:latin typeface="Arial"/>
                <a:cs typeface="Arial"/>
              </a:rPr>
              <a:t>working</a:t>
            </a:r>
            <a:r>
              <a:rPr sz="2400" b="1" spc="-70" dirty="0">
                <a:solidFill>
                  <a:srgbClr val="FFFFFF"/>
                </a:solidFill>
                <a:latin typeface="Arial"/>
                <a:cs typeface="Arial"/>
              </a:rPr>
              <a:t> </a:t>
            </a:r>
            <a:r>
              <a:rPr sz="2400" b="1" spc="-5" dirty="0">
                <a:solidFill>
                  <a:srgbClr val="FFFFFF"/>
                </a:solidFill>
                <a:latin typeface="Arial"/>
                <a:cs typeface="Arial"/>
              </a:rPr>
              <a:t>model/prototype:</a:t>
            </a:r>
            <a:r>
              <a:rPr sz="2400" b="1" spc="-10" dirty="0">
                <a:solidFill>
                  <a:srgbClr val="FFFFFF"/>
                </a:solidFill>
                <a:latin typeface="Arial"/>
                <a:cs typeface="Arial"/>
              </a:rPr>
              <a:t> </a:t>
            </a:r>
            <a:r>
              <a:rPr sz="2400" b="1" spc="-30" dirty="0">
                <a:solidFill>
                  <a:srgbClr val="FFFFFF"/>
                </a:solidFill>
                <a:latin typeface="Arial"/>
                <a:cs typeface="Arial"/>
              </a:rPr>
              <a:t>Yes/No</a:t>
            </a:r>
            <a:endParaRPr sz="2400" dirty="0">
              <a:latin typeface="Arial"/>
              <a:cs typeface="Arial"/>
            </a:endParaRPr>
          </a:p>
          <a:p>
            <a:pPr marL="90805">
              <a:lnSpc>
                <a:spcPts val="2735"/>
              </a:lnSpc>
            </a:pPr>
            <a:r>
              <a:rPr sz="2400" b="1" dirty="0">
                <a:solidFill>
                  <a:srgbClr val="FFFFFF"/>
                </a:solidFill>
                <a:latin typeface="Arial"/>
                <a:cs typeface="Arial"/>
              </a:rPr>
              <a:t>If </a:t>
            </a:r>
            <a:r>
              <a:rPr sz="2400" b="1" spc="-5" dirty="0">
                <a:solidFill>
                  <a:srgbClr val="FFFFFF"/>
                </a:solidFill>
                <a:latin typeface="Arial"/>
                <a:cs typeface="Arial"/>
              </a:rPr>
              <a:t>not,</a:t>
            </a:r>
            <a:r>
              <a:rPr sz="2400" b="1" spc="-20" dirty="0">
                <a:solidFill>
                  <a:srgbClr val="FFFFFF"/>
                </a:solidFill>
                <a:latin typeface="Arial"/>
                <a:cs typeface="Arial"/>
              </a:rPr>
              <a:t> </a:t>
            </a:r>
            <a:r>
              <a:rPr sz="2400" b="1" spc="10" dirty="0">
                <a:solidFill>
                  <a:srgbClr val="FFFFFF"/>
                </a:solidFill>
                <a:latin typeface="Arial"/>
                <a:cs typeface="Arial"/>
              </a:rPr>
              <a:t>will</a:t>
            </a:r>
            <a:r>
              <a:rPr sz="2400" b="1" spc="-85" dirty="0">
                <a:solidFill>
                  <a:srgbClr val="FFFFFF"/>
                </a:solidFill>
                <a:latin typeface="Arial"/>
                <a:cs typeface="Arial"/>
              </a:rPr>
              <a:t> </a:t>
            </a:r>
            <a:r>
              <a:rPr sz="2400" b="1" spc="-25" dirty="0">
                <a:solidFill>
                  <a:srgbClr val="FFFFFF"/>
                </a:solidFill>
                <a:latin typeface="Arial"/>
                <a:cs typeface="Arial"/>
              </a:rPr>
              <a:t>you</a:t>
            </a:r>
            <a:r>
              <a:rPr sz="2400" b="1" spc="40" dirty="0">
                <a:solidFill>
                  <a:srgbClr val="FFFFFF"/>
                </a:solidFill>
                <a:latin typeface="Arial"/>
                <a:cs typeface="Arial"/>
              </a:rPr>
              <a:t> </a:t>
            </a:r>
            <a:r>
              <a:rPr sz="2400" b="1" dirty="0">
                <a:solidFill>
                  <a:srgbClr val="FFFFFF"/>
                </a:solidFill>
                <a:latin typeface="Arial"/>
                <a:cs typeface="Arial"/>
              </a:rPr>
              <a:t>be</a:t>
            </a:r>
            <a:r>
              <a:rPr sz="2400" b="1" spc="-10" dirty="0">
                <a:solidFill>
                  <a:srgbClr val="FFFFFF"/>
                </a:solidFill>
                <a:latin typeface="Arial"/>
                <a:cs typeface="Arial"/>
              </a:rPr>
              <a:t> </a:t>
            </a:r>
            <a:r>
              <a:rPr sz="2400" b="1" dirty="0">
                <a:solidFill>
                  <a:srgbClr val="FFFFFF"/>
                </a:solidFill>
                <a:latin typeface="Arial"/>
                <a:cs typeface="Arial"/>
              </a:rPr>
              <a:t>able</a:t>
            </a:r>
            <a:r>
              <a:rPr sz="2400" b="1" spc="-15" dirty="0">
                <a:solidFill>
                  <a:srgbClr val="FFFFFF"/>
                </a:solidFill>
                <a:latin typeface="Arial"/>
                <a:cs typeface="Arial"/>
              </a:rPr>
              <a:t> </a:t>
            </a:r>
            <a:r>
              <a:rPr sz="2400" b="1" spc="-5" dirty="0">
                <a:solidFill>
                  <a:srgbClr val="FFFFFF"/>
                </a:solidFill>
                <a:latin typeface="Arial"/>
                <a:cs typeface="Arial"/>
              </a:rPr>
              <a:t>to</a:t>
            </a:r>
            <a:r>
              <a:rPr sz="2400" b="1" dirty="0">
                <a:solidFill>
                  <a:srgbClr val="FFFFFF"/>
                </a:solidFill>
                <a:latin typeface="Arial"/>
                <a:cs typeface="Arial"/>
              </a:rPr>
              <a:t> show</a:t>
            </a:r>
            <a:r>
              <a:rPr sz="2400" b="1" spc="-15" dirty="0">
                <a:solidFill>
                  <a:srgbClr val="FFFFFF"/>
                </a:solidFill>
                <a:latin typeface="Arial"/>
                <a:cs typeface="Arial"/>
              </a:rPr>
              <a:t> </a:t>
            </a:r>
            <a:r>
              <a:rPr sz="2400" b="1" spc="5" dirty="0">
                <a:solidFill>
                  <a:srgbClr val="FFFFFF"/>
                </a:solidFill>
                <a:latin typeface="Arial"/>
                <a:cs typeface="Arial"/>
              </a:rPr>
              <a:t>working</a:t>
            </a:r>
            <a:r>
              <a:rPr sz="2400" b="1" spc="-100" dirty="0">
                <a:solidFill>
                  <a:srgbClr val="FFFFFF"/>
                </a:solidFill>
                <a:latin typeface="Arial"/>
                <a:cs typeface="Arial"/>
              </a:rPr>
              <a:t> </a:t>
            </a:r>
            <a:r>
              <a:rPr sz="2400" b="1" spc="-10" dirty="0">
                <a:solidFill>
                  <a:srgbClr val="FFFFFF"/>
                </a:solidFill>
                <a:latin typeface="Arial"/>
                <a:cs typeface="Arial"/>
              </a:rPr>
              <a:t>prototype</a:t>
            </a:r>
            <a:r>
              <a:rPr sz="2400" b="1" spc="85" dirty="0">
                <a:solidFill>
                  <a:srgbClr val="FFFFFF"/>
                </a:solidFill>
                <a:latin typeface="Arial"/>
                <a:cs typeface="Arial"/>
              </a:rPr>
              <a:t> </a:t>
            </a:r>
            <a:r>
              <a:rPr sz="2400" b="1" spc="-5" dirty="0">
                <a:solidFill>
                  <a:srgbClr val="FFFFFF"/>
                </a:solidFill>
                <a:latin typeface="Arial"/>
                <a:cs typeface="Arial"/>
              </a:rPr>
              <a:t>during</a:t>
            </a:r>
            <a:r>
              <a:rPr sz="2400" b="1" spc="-25" dirty="0">
                <a:solidFill>
                  <a:srgbClr val="FFFFFF"/>
                </a:solidFill>
                <a:latin typeface="Arial"/>
                <a:cs typeface="Arial"/>
              </a:rPr>
              <a:t> </a:t>
            </a:r>
            <a:r>
              <a:rPr sz="2400" b="1" dirty="0">
                <a:solidFill>
                  <a:srgbClr val="FFFFFF"/>
                </a:solidFill>
                <a:latin typeface="Arial"/>
                <a:cs typeface="Arial"/>
              </a:rPr>
              <a:t>finale.</a:t>
            </a:r>
            <a:r>
              <a:rPr sz="2400" b="1" spc="-90" dirty="0">
                <a:solidFill>
                  <a:srgbClr val="FFFFFF"/>
                </a:solidFill>
                <a:latin typeface="Arial"/>
                <a:cs typeface="Arial"/>
              </a:rPr>
              <a:t> </a:t>
            </a:r>
            <a:r>
              <a:rPr sz="2400" b="1" spc="-30" dirty="0">
                <a:solidFill>
                  <a:srgbClr val="FFFFFF"/>
                </a:solidFill>
                <a:latin typeface="Arial"/>
                <a:cs typeface="Arial"/>
              </a:rPr>
              <a:t>Yes/No</a:t>
            </a:r>
            <a:endParaRPr sz="2400" dirty="0">
              <a:latin typeface="Arial"/>
              <a:cs typeface="Arial"/>
            </a:endParaRPr>
          </a:p>
        </p:txBody>
      </p:sp>
      <p:sp>
        <p:nvSpPr>
          <p:cNvPr id="5" name="TextBox 4">
            <a:extLst>
              <a:ext uri="{FF2B5EF4-FFF2-40B4-BE49-F238E27FC236}">
                <a16:creationId xmlns:a16="http://schemas.microsoft.com/office/drawing/2014/main" id="{5FEA310F-B2DF-B873-C0B9-363BB0C13EFE}"/>
              </a:ext>
            </a:extLst>
          </p:cNvPr>
          <p:cNvSpPr txBox="1"/>
          <p:nvPr/>
        </p:nvSpPr>
        <p:spPr>
          <a:xfrm>
            <a:off x="341375" y="1447800"/>
            <a:ext cx="11012425" cy="3970318"/>
          </a:xfrm>
          <a:prstGeom prst="rect">
            <a:avLst/>
          </a:prstGeom>
          <a:noFill/>
        </p:spPr>
        <p:txBody>
          <a:bodyPr wrap="square" rtlCol="0">
            <a:spAutoFit/>
          </a:bodyPr>
          <a:lstStyle/>
          <a:p>
            <a:pPr algn="just"/>
            <a:r>
              <a:rPr lang="en-US" dirty="0"/>
              <a:t>In present scenario , when ever the gas is detected there is only buzzer(alarm) sound come’s, but my project has additional features like </a:t>
            </a:r>
          </a:p>
          <a:p>
            <a:pPr marL="342900" indent="-342900" algn="just">
              <a:buAutoNum type="arabicPeriod"/>
            </a:pPr>
            <a:r>
              <a:rPr lang="en-US" dirty="0"/>
              <a:t>Displaying amount of gas present in the specific area</a:t>
            </a:r>
          </a:p>
          <a:p>
            <a:pPr marL="342900" indent="-342900" algn="just">
              <a:buAutoNum type="arabicPeriod"/>
            </a:pPr>
            <a:r>
              <a:rPr lang="en-US" dirty="0"/>
              <a:t>Switching ON &amp; OFF the electricity based on gas levels</a:t>
            </a:r>
          </a:p>
          <a:p>
            <a:pPr marL="342900" indent="-342900" algn="just">
              <a:buAutoNum type="arabicPeriod"/>
            </a:pPr>
            <a:r>
              <a:rPr lang="en-US" dirty="0"/>
              <a:t>Giving intimation to near by Fire stations , Police stations, and other safety departments , by a call and messages   and it will also send live location and pictures of live incident ,with gas values.</a:t>
            </a:r>
          </a:p>
          <a:p>
            <a:pPr marL="342900" indent="-342900" algn="just">
              <a:buAutoNum type="arabicPeriod"/>
            </a:pPr>
            <a:r>
              <a:rPr lang="en-US" dirty="0"/>
              <a:t>Rise a buzzer( loud siren ) in surroundings.</a:t>
            </a:r>
          </a:p>
          <a:p>
            <a:pPr algn="just"/>
            <a:endParaRPr lang="en-US" dirty="0"/>
          </a:p>
          <a:p>
            <a:pPr algn="just"/>
            <a:endParaRPr lang="en-US" dirty="0"/>
          </a:p>
          <a:p>
            <a:pPr algn="just"/>
            <a:r>
              <a:rPr lang="en-US" dirty="0"/>
              <a:t>I also created a working prototype by using Arduino uno and other components . It is working in excellent condition , and I’m also ready to submit it .</a:t>
            </a:r>
          </a:p>
          <a:p>
            <a:pPr algn="just"/>
            <a:endParaRPr lang="en-US" dirty="0"/>
          </a:p>
          <a:p>
            <a:pPr algn="just"/>
            <a:r>
              <a:rPr lang="en-US" dirty="0"/>
              <a:t> </a:t>
            </a:r>
          </a:p>
          <a:p>
            <a:pPr algn="just"/>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1375" y="341375"/>
            <a:ext cx="11283950" cy="591820"/>
          </a:xfrm>
          <a:prstGeom prst="rect">
            <a:avLst/>
          </a:prstGeom>
          <a:solidFill>
            <a:srgbClr val="A000FF"/>
          </a:solidFill>
        </p:spPr>
        <p:txBody>
          <a:bodyPr vert="horz" wrap="square" lIns="0" tIns="86360" rIns="0" bIns="0" rtlCol="0">
            <a:spAutoFit/>
          </a:bodyPr>
          <a:lstStyle/>
          <a:p>
            <a:pPr marL="90805">
              <a:lnSpc>
                <a:spcPct val="100000"/>
              </a:lnSpc>
              <a:spcBef>
                <a:spcPts val="680"/>
              </a:spcBef>
            </a:pPr>
            <a:r>
              <a:rPr sz="2400" spc="-25" dirty="0"/>
              <a:t>Any</a:t>
            </a:r>
            <a:r>
              <a:rPr sz="2400" spc="50" dirty="0"/>
              <a:t> </a:t>
            </a:r>
            <a:r>
              <a:rPr sz="2400" spc="-5" dirty="0"/>
              <a:t>testimonials</a:t>
            </a:r>
            <a:r>
              <a:rPr sz="2400" spc="-40" dirty="0"/>
              <a:t> </a:t>
            </a:r>
            <a:r>
              <a:rPr sz="2400" spc="-5" dirty="0"/>
              <a:t>received?</a:t>
            </a:r>
            <a:endParaRPr sz="2400"/>
          </a:p>
        </p:txBody>
      </p:sp>
      <p:sp>
        <p:nvSpPr>
          <p:cNvPr id="4" name="TextBox 3">
            <a:extLst>
              <a:ext uri="{FF2B5EF4-FFF2-40B4-BE49-F238E27FC236}">
                <a16:creationId xmlns:a16="http://schemas.microsoft.com/office/drawing/2014/main" id="{A8D23AC2-9FBC-C37C-D25E-1E2C9B48E7E6}"/>
              </a:ext>
            </a:extLst>
          </p:cNvPr>
          <p:cNvSpPr txBox="1"/>
          <p:nvPr/>
        </p:nvSpPr>
        <p:spPr>
          <a:xfrm>
            <a:off x="343833" y="1219200"/>
            <a:ext cx="11281492" cy="1477328"/>
          </a:xfrm>
          <a:prstGeom prst="rect">
            <a:avLst/>
          </a:prstGeom>
          <a:noFill/>
        </p:spPr>
        <p:txBody>
          <a:bodyPr wrap="square" rtlCol="0">
            <a:spAutoFit/>
          </a:bodyPr>
          <a:lstStyle/>
          <a:p>
            <a:pPr algn="just"/>
            <a:r>
              <a:rPr lang="en-US" dirty="0"/>
              <a:t>In </a:t>
            </a:r>
            <a:r>
              <a:rPr lang="en-US" dirty="0" err="1"/>
              <a:t>Vignan’s</a:t>
            </a:r>
            <a:r>
              <a:rPr lang="en-US" dirty="0"/>
              <a:t> Lara </a:t>
            </a:r>
            <a:r>
              <a:rPr lang="en-US" dirty="0" err="1"/>
              <a:t>Institue</a:t>
            </a:r>
            <a:r>
              <a:rPr lang="en-US" dirty="0"/>
              <a:t> of Technology &amp; Science , An event named </a:t>
            </a:r>
            <a:r>
              <a:rPr lang="en-US" b="1" dirty="0"/>
              <a:t>Innovent’24 ( 24-hour Non stop Hackathon </a:t>
            </a:r>
            <a:r>
              <a:rPr lang="en-US" dirty="0"/>
              <a:t>) was held on </a:t>
            </a:r>
            <a:r>
              <a:rPr lang="en-US" b="1" dirty="0"/>
              <a:t>14</a:t>
            </a:r>
            <a:r>
              <a:rPr lang="en-US" b="1" baseline="30000" dirty="0"/>
              <a:t>th</a:t>
            </a:r>
            <a:r>
              <a:rPr lang="en-US" b="1" dirty="0"/>
              <a:t>-15</a:t>
            </a:r>
            <a:r>
              <a:rPr lang="en-US" b="1" baseline="30000" dirty="0"/>
              <a:t>th</a:t>
            </a:r>
            <a:r>
              <a:rPr lang="en-US" b="1" dirty="0"/>
              <a:t> September, 2023</a:t>
            </a:r>
            <a:r>
              <a:rPr lang="en-US" dirty="0"/>
              <a:t>. I submitted this project in it , I was appreciated with </a:t>
            </a:r>
            <a:r>
              <a:rPr lang="en-US" b="1" dirty="0"/>
              <a:t>3</a:t>
            </a:r>
            <a:r>
              <a:rPr lang="en-US" b="1" baseline="30000" dirty="0"/>
              <a:t>rd</a:t>
            </a:r>
            <a:r>
              <a:rPr lang="en-US" b="1" dirty="0"/>
              <a:t> prize</a:t>
            </a:r>
            <a:r>
              <a:rPr lang="en-US" dirty="0"/>
              <a:t> and I won 1000 rupees cash prize for my innovation idea. </a:t>
            </a:r>
          </a:p>
          <a:p>
            <a:pPr algn="just"/>
            <a:r>
              <a:rPr lang="en-US" dirty="0"/>
              <a:t>And I explained this project to an </a:t>
            </a:r>
            <a:r>
              <a:rPr lang="en-US" b="1" dirty="0"/>
              <a:t>K. Vijaya Vardhan </a:t>
            </a:r>
            <a:r>
              <a:rPr lang="en-US" dirty="0"/>
              <a:t>( Assistant professor ) in </a:t>
            </a:r>
            <a:r>
              <a:rPr lang="en-US" dirty="0" err="1"/>
              <a:t>Vignan’s</a:t>
            </a:r>
            <a:r>
              <a:rPr lang="en-US" dirty="0"/>
              <a:t> Lara Institute of Technology &amp; Science , he also checked how it is working and appreciated me.</a:t>
            </a:r>
          </a:p>
        </p:txBody>
      </p:sp>
      <p:pic>
        <p:nvPicPr>
          <p:cNvPr id="6" name="Picture 5">
            <a:extLst>
              <a:ext uri="{FF2B5EF4-FFF2-40B4-BE49-F238E27FC236}">
                <a16:creationId xmlns:a16="http://schemas.microsoft.com/office/drawing/2014/main" id="{BCF9CC5B-9FDB-C9AD-02C3-C9F83970BA39}"/>
              </a:ext>
            </a:extLst>
          </p:cNvPr>
          <p:cNvPicPr>
            <a:picLocks noChangeAspect="1"/>
          </p:cNvPicPr>
          <p:nvPr/>
        </p:nvPicPr>
        <p:blipFill rotWithShape="1">
          <a:blip r:embed="rId4"/>
          <a:srcRect r="34186"/>
          <a:stretch/>
        </p:blipFill>
        <p:spPr>
          <a:xfrm>
            <a:off x="76200" y="2819401"/>
            <a:ext cx="3227376" cy="2819400"/>
          </a:xfrm>
          <a:prstGeom prst="rect">
            <a:avLst/>
          </a:prstGeom>
        </p:spPr>
      </p:pic>
      <p:pic>
        <p:nvPicPr>
          <p:cNvPr id="7" name="result test-1 sample video">
            <a:hlinkClick r:id="" action="ppaction://media"/>
            <a:extLst>
              <a:ext uri="{FF2B5EF4-FFF2-40B4-BE49-F238E27FC236}">
                <a16:creationId xmlns:a16="http://schemas.microsoft.com/office/drawing/2014/main" id="{ED642AC4-73F1-425F-0B89-2AB4D8DC9C7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05200" y="2835275"/>
            <a:ext cx="4572000" cy="2803525"/>
          </a:xfrm>
          <a:prstGeom prst="rect">
            <a:avLst/>
          </a:prstGeom>
        </p:spPr>
      </p:pic>
      <p:pic>
        <p:nvPicPr>
          <p:cNvPr id="9" name="Picture 8">
            <a:extLst>
              <a:ext uri="{FF2B5EF4-FFF2-40B4-BE49-F238E27FC236}">
                <a16:creationId xmlns:a16="http://schemas.microsoft.com/office/drawing/2014/main" id="{F1F18756-FC58-051E-2C8D-1A60384E8F6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53400" y="2835275"/>
            <a:ext cx="3777989" cy="2803525"/>
          </a:xfrm>
          <a:prstGeom prst="rect">
            <a:avLst/>
          </a:prstGeom>
        </p:spPr>
      </p:pic>
      <p:sp>
        <p:nvSpPr>
          <p:cNvPr id="10" name="TextBox 9">
            <a:extLst>
              <a:ext uri="{FF2B5EF4-FFF2-40B4-BE49-F238E27FC236}">
                <a16:creationId xmlns:a16="http://schemas.microsoft.com/office/drawing/2014/main" id="{488364F9-12F8-F46F-834D-AFE9211E40E2}"/>
              </a:ext>
            </a:extLst>
          </p:cNvPr>
          <p:cNvSpPr txBox="1"/>
          <p:nvPr/>
        </p:nvSpPr>
        <p:spPr>
          <a:xfrm>
            <a:off x="838200" y="5867400"/>
            <a:ext cx="2971800" cy="369332"/>
          </a:xfrm>
          <a:prstGeom prst="rect">
            <a:avLst/>
          </a:prstGeom>
          <a:noFill/>
        </p:spPr>
        <p:txBody>
          <a:bodyPr wrap="square" rtlCol="0">
            <a:spAutoFit/>
          </a:bodyPr>
          <a:lstStyle/>
          <a:p>
            <a:r>
              <a:rPr lang="en-US" dirty="0"/>
              <a:t>Award Receiving</a:t>
            </a:r>
          </a:p>
        </p:txBody>
      </p:sp>
      <p:sp>
        <p:nvSpPr>
          <p:cNvPr id="11" name="TextBox 10">
            <a:extLst>
              <a:ext uri="{FF2B5EF4-FFF2-40B4-BE49-F238E27FC236}">
                <a16:creationId xmlns:a16="http://schemas.microsoft.com/office/drawing/2014/main" id="{ED632FDD-B21D-A4BC-D07A-F3E4F13D5148}"/>
              </a:ext>
            </a:extLst>
          </p:cNvPr>
          <p:cNvSpPr txBox="1"/>
          <p:nvPr/>
        </p:nvSpPr>
        <p:spPr>
          <a:xfrm>
            <a:off x="4771103" y="5867400"/>
            <a:ext cx="3915697" cy="369332"/>
          </a:xfrm>
          <a:prstGeom prst="rect">
            <a:avLst/>
          </a:prstGeom>
          <a:noFill/>
        </p:spPr>
        <p:txBody>
          <a:bodyPr wrap="square" rtlCol="0">
            <a:spAutoFit/>
          </a:bodyPr>
          <a:lstStyle/>
          <a:p>
            <a:r>
              <a:rPr lang="en-US" dirty="0"/>
              <a:t>Test-1 sample video</a:t>
            </a:r>
          </a:p>
        </p:txBody>
      </p:sp>
      <p:sp>
        <p:nvSpPr>
          <p:cNvPr id="12" name="TextBox 11">
            <a:extLst>
              <a:ext uri="{FF2B5EF4-FFF2-40B4-BE49-F238E27FC236}">
                <a16:creationId xmlns:a16="http://schemas.microsoft.com/office/drawing/2014/main" id="{347C4190-EC23-61DD-9B40-CC9055EE645C}"/>
              </a:ext>
            </a:extLst>
          </p:cNvPr>
          <p:cNvSpPr txBox="1"/>
          <p:nvPr/>
        </p:nvSpPr>
        <p:spPr>
          <a:xfrm>
            <a:off x="9419302" y="5879068"/>
            <a:ext cx="3382297" cy="369332"/>
          </a:xfrm>
          <a:prstGeom prst="rect">
            <a:avLst/>
          </a:prstGeom>
          <a:noFill/>
        </p:spPr>
        <p:txBody>
          <a:bodyPr wrap="square" rtlCol="0">
            <a:spAutoFit/>
          </a:bodyPr>
          <a:lstStyle/>
          <a:p>
            <a:r>
              <a:rPr lang="en-US" dirty="0"/>
              <a:t>Certificate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4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216</TotalTime>
  <Words>988</Words>
  <Application>Microsoft Office PowerPoint</Application>
  <PresentationFormat>Widescreen</PresentationFormat>
  <Paragraphs>55</Paragraphs>
  <Slides>6</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open-sans</vt:lpstr>
      <vt:lpstr>Times New Roman</vt:lpstr>
      <vt:lpstr>Wingdings</vt:lpstr>
      <vt:lpstr>Office Theme</vt:lpstr>
      <vt:lpstr>PowerPoint Presentation</vt:lpstr>
      <vt:lpstr>Describe the problem statement (200 words)</vt:lpstr>
      <vt:lpstr>Proposed solution / your big Idea (200 words)</vt:lpstr>
      <vt:lpstr>How does your innovation accelerate change with the power of Technology? (200 words)</vt:lpstr>
      <vt:lpstr>How is your solution different/unique from other solutions in market  (150 words)</vt:lpstr>
      <vt:lpstr>Any testimonials received?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Kesav</dc:creator>
  <cp:lastModifiedBy>Kesav Ankam</cp:lastModifiedBy>
  <cp:revision>9</cp:revision>
  <dcterms:created xsi:type="dcterms:W3CDTF">2023-09-05T06:39:25Z</dcterms:created>
  <dcterms:modified xsi:type="dcterms:W3CDTF">2024-01-19T03:04:30Z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2023-07-27T00:00:00Z</vt:filetime>
  </property>
  <property fmtid="{D5CDD505-2E9C-101B-9397-08002B2CF9AE}" pid="3" name="Creator">
    <vt:lpwstr>Microsoft® PowerPoint® 2016</vt:lpwstr>
  </property>
  <property fmtid="{D5CDD505-2E9C-101B-9397-08002B2CF9AE}" pid="4" name="LastSaved">
    <vt:filetime>2023-09-05T00:00:00Z</vt:filetime>
  </property>
</Properties>
</file>